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9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7754-79B6-4380-90E6-E921E878BAA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8D4-BB5C-48AF-8397-B92DE67A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1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7754-79B6-4380-90E6-E921E878BAA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8D4-BB5C-48AF-8397-B92DE67A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7754-79B6-4380-90E6-E921E878BAA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8D4-BB5C-48AF-8397-B92DE67A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7754-79B6-4380-90E6-E921E878BAA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8D4-BB5C-48AF-8397-B92DE67A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7754-79B6-4380-90E6-E921E878BAA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8D4-BB5C-48AF-8397-B92DE67A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7754-79B6-4380-90E6-E921E878BAA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8D4-BB5C-48AF-8397-B92DE67A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7754-79B6-4380-90E6-E921E878BAA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8D4-BB5C-48AF-8397-B92DE67A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9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7754-79B6-4380-90E6-E921E878BAA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8D4-BB5C-48AF-8397-B92DE67A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7754-79B6-4380-90E6-E921E878BAA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8D4-BB5C-48AF-8397-B92DE67A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7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7754-79B6-4380-90E6-E921E878BAA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8D4-BB5C-48AF-8397-B92DE67A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7754-79B6-4380-90E6-E921E878BAA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58D4-BB5C-48AF-8397-B92DE67A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4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7754-79B6-4380-90E6-E921E878BAA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058D4-BB5C-48AF-8397-B92DE67A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accent1"/>
                </a:solidFill>
              </a:rPr>
              <a:t>Strategy Mapping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Clear path to a successful Agile strategy</a:t>
            </a:r>
          </a:p>
          <a:p>
            <a:endParaRPr lang="en-US" sz="4000" dirty="0"/>
          </a:p>
          <a:p>
            <a:r>
              <a:rPr lang="en-US" sz="4000" dirty="0" smtClean="0"/>
              <a:t>Dave Neuman</a:t>
            </a:r>
          </a:p>
          <a:p>
            <a:r>
              <a:rPr lang="en-US" sz="4000" dirty="0" smtClean="0"/>
              <a:t>Sep 24, 2015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5032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Twitter: @</a:t>
            </a:r>
            <a:r>
              <a:rPr lang="en-US" dirty="0" err="1" smtClean="0"/>
              <a:t>daveneuman</a:t>
            </a:r>
            <a:endParaRPr lang="en-US" dirty="0" smtClean="0"/>
          </a:p>
          <a:p>
            <a:r>
              <a:rPr lang="en-US" dirty="0" smtClean="0"/>
              <a:t>LinkedIn: http://www.linkedin.com/in/daveneuman</a:t>
            </a:r>
            <a:endParaRPr lang="en-US" dirty="0"/>
          </a:p>
        </p:txBody>
      </p:sp>
      <p:pic>
        <p:nvPicPr>
          <p:cNvPr id="5" name="Picture 4" descr="C:\Users\InfotechBDM\AppData\Local\Microsoft\Windows\Temporary Internet Files\Content.Word\mkeSPIN-300x3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349875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5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8619" y="0"/>
            <a:ext cx="8021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/>
                </a:solidFill>
              </a:rPr>
              <a:t>Agile Strategy Map Example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93379" y="2001482"/>
            <a:ext cx="1764334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Reduced Time to Market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5263" y="1036509"/>
            <a:ext cx="1764334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Increase Wallet Share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822" y="997728"/>
            <a:ext cx="101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Financial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9822" y="2360156"/>
            <a:ext cx="109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9822" y="372258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</a:t>
            </a:r>
          </a:p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9822" y="5362012"/>
            <a:ext cx="120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 &amp;</a:t>
            </a:r>
          </a:p>
          <a:p>
            <a:r>
              <a:rPr lang="en-US" dirty="0" smtClean="0"/>
              <a:t>Growth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09822" y="1860583"/>
            <a:ext cx="8226421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9822" y="3384826"/>
            <a:ext cx="8226421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9822" y="4909068"/>
            <a:ext cx="8226421" cy="0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872872" y="4368915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Backlog Grooming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35818" y="2800395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Know our Personas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613992" y="2841135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User-centered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Design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9506" y="3679735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Usability Testing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20773" y="5004849"/>
            <a:ext cx="1339710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Collective Ownership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03634" y="2273629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Product </a:t>
            </a:r>
            <a:r>
              <a:rPr lang="en-US" sz="1200" dirty="0" err="1" smtClean="0">
                <a:solidFill>
                  <a:srgbClr val="000000"/>
                </a:solidFill>
              </a:rPr>
              <a:t>Roadmapping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92546" y="2847485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Product Vision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585307" y="2173151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Market Research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15622" y="3988665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Sprint Planning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268544" y="4339313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Engineering Process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44517" y="4439792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Sprint Reviews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94480" y="3495350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Retrospectives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062024" y="2475457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User Stories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44517" y="6201357"/>
            <a:ext cx="1339710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Continuous Improvement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731578" y="3673777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Team Formation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1" name="Curved Connector 30"/>
          <p:cNvCxnSpPr>
            <a:stCxn id="28" idx="3"/>
            <a:endCxn id="21" idx="1"/>
          </p:cNvCxnSpPr>
          <p:nvPr/>
        </p:nvCxnSpPr>
        <p:spPr>
          <a:xfrm flipV="1">
            <a:off x="5257109" y="2467529"/>
            <a:ext cx="1746525" cy="201828"/>
          </a:xfrm>
          <a:prstGeom prst="curvedConnector3">
            <a:avLst/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1" idx="0"/>
            <a:endCxn id="80" idx="3"/>
          </p:cNvCxnSpPr>
          <p:nvPr/>
        </p:nvCxnSpPr>
        <p:spPr>
          <a:xfrm rot="16200000" flipV="1">
            <a:off x="6939292" y="1611743"/>
            <a:ext cx="32137" cy="1291635"/>
          </a:xfrm>
          <a:prstGeom prst="curvedConnector2">
            <a:avLst/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3" idx="0"/>
            <a:endCxn id="80" idx="3"/>
          </p:cNvCxnSpPr>
          <p:nvPr/>
        </p:nvCxnSpPr>
        <p:spPr>
          <a:xfrm rot="16200000" flipH="1" flipV="1">
            <a:off x="7712025" y="770667"/>
            <a:ext cx="68341" cy="2873308"/>
          </a:xfrm>
          <a:prstGeom prst="curvedConnector4">
            <a:avLst>
              <a:gd name="adj1" fmla="val -334499"/>
              <a:gd name="adj2" fmla="val 60398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588798" y="2867942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Iterative Development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5" name="Curved Connector 34"/>
          <p:cNvCxnSpPr>
            <a:stCxn id="28" idx="1"/>
            <a:endCxn id="34" idx="3"/>
          </p:cNvCxnSpPr>
          <p:nvPr/>
        </p:nvCxnSpPr>
        <p:spPr>
          <a:xfrm rot="10800000" flipV="1">
            <a:off x="3783884" y="2669356"/>
            <a:ext cx="278141" cy="392485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4" idx="0"/>
            <a:endCxn id="6" idx="2"/>
          </p:cNvCxnSpPr>
          <p:nvPr/>
        </p:nvCxnSpPr>
        <p:spPr>
          <a:xfrm rot="5400000" flipH="1" flipV="1">
            <a:off x="3091613" y="2484010"/>
            <a:ext cx="478660" cy="289205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6" idx="2"/>
            <a:endCxn id="76" idx="0"/>
          </p:cNvCxnSpPr>
          <p:nvPr/>
        </p:nvCxnSpPr>
        <p:spPr>
          <a:xfrm rot="16200000" flipH="1">
            <a:off x="6177338" y="2944217"/>
            <a:ext cx="289335" cy="777289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76" idx="1"/>
            <a:endCxn id="28" idx="2"/>
          </p:cNvCxnSpPr>
          <p:nvPr/>
        </p:nvCxnSpPr>
        <p:spPr>
          <a:xfrm rot="10800000">
            <a:off x="4659567" y="2863258"/>
            <a:ext cx="1453540" cy="808173"/>
          </a:xfrm>
          <a:prstGeom prst="curvedConnector2">
            <a:avLst/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22" idx="1"/>
            <a:endCxn id="76" idx="0"/>
          </p:cNvCxnSpPr>
          <p:nvPr/>
        </p:nvCxnSpPr>
        <p:spPr>
          <a:xfrm rot="10800000" flipV="1">
            <a:off x="6710650" y="3041384"/>
            <a:ext cx="181896" cy="436145"/>
          </a:xfrm>
          <a:prstGeom prst="curvedConnector2">
            <a:avLst/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2" idx="0"/>
            <a:endCxn id="21" idx="2"/>
          </p:cNvCxnSpPr>
          <p:nvPr/>
        </p:nvCxnSpPr>
        <p:spPr>
          <a:xfrm rot="5400000" flipH="1" flipV="1">
            <a:off x="7452605" y="2698913"/>
            <a:ext cx="186056" cy="111088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7" idx="0"/>
            <a:endCxn id="23" idx="2"/>
          </p:cNvCxnSpPr>
          <p:nvPr/>
        </p:nvCxnSpPr>
        <p:spPr>
          <a:xfrm rot="16200000" flipV="1">
            <a:off x="9057101" y="2686700"/>
            <a:ext cx="280184" cy="28685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7" idx="1"/>
            <a:endCxn id="21" idx="3"/>
          </p:cNvCxnSpPr>
          <p:nvPr/>
        </p:nvCxnSpPr>
        <p:spPr>
          <a:xfrm rot="10800000">
            <a:off x="8198720" y="2467529"/>
            <a:ext cx="415273" cy="567506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17" idx="1"/>
            <a:endCxn id="22" idx="3"/>
          </p:cNvCxnSpPr>
          <p:nvPr/>
        </p:nvCxnSpPr>
        <p:spPr>
          <a:xfrm rot="10800000" flipV="1">
            <a:off x="8087632" y="3035035"/>
            <a:ext cx="526361" cy="6350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73" idx="0"/>
            <a:endCxn id="30" idx="2"/>
          </p:cNvCxnSpPr>
          <p:nvPr/>
        </p:nvCxnSpPr>
        <p:spPr>
          <a:xfrm rot="16200000" flipV="1">
            <a:off x="3171889" y="4218809"/>
            <a:ext cx="1528072" cy="1213607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72" idx="1"/>
            <a:endCxn id="15" idx="3"/>
          </p:cNvCxnSpPr>
          <p:nvPr/>
        </p:nvCxnSpPr>
        <p:spPr>
          <a:xfrm rot="10800000">
            <a:off x="5067957" y="4562815"/>
            <a:ext cx="635656" cy="1337134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9" idx="0"/>
            <a:endCxn id="27" idx="2"/>
          </p:cNvCxnSpPr>
          <p:nvPr/>
        </p:nvCxnSpPr>
        <p:spPr>
          <a:xfrm rot="5400000" flipH="1" flipV="1">
            <a:off x="6594094" y="4503429"/>
            <a:ext cx="2318207" cy="1077651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20" idx="0"/>
            <a:endCxn id="30" idx="2"/>
          </p:cNvCxnSpPr>
          <p:nvPr/>
        </p:nvCxnSpPr>
        <p:spPr>
          <a:xfrm rot="5400000" flipH="1" flipV="1">
            <a:off x="2838238" y="4513967"/>
            <a:ext cx="943272" cy="38493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73" idx="0"/>
            <a:endCxn id="15" idx="2"/>
          </p:cNvCxnSpPr>
          <p:nvPr/>
        </p:nvCxnSpPr>
        <p:spPr>
          <a:xfrm rot="16200000" flipV="1">
            <a:off x="4090105" y="5137025"/>
            <a:ext cx="832934" cy="72313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73" idx="0"/>
            <a:endCxn id="24" idx="2"/>
          </p:cNvCxnSpPr>
          <p:nvPr/>
        </p:nvCxnSpPr>
        <p:spPr>
          <a:xfrm rot="5400000" flipH="1" flipV="1">
            <a:off x="4671354" y="4247839"/>
            <a:ext cx="1213184" cy="1470437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7989825" y="5853533"/>
            <a:ext cx="1339710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Early Feedback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52" name="Curved Connector 51"/>
          <p:cNvCxnSpPr>
            <a:stCxn id="51" idx="0"/>
            <a:endCxn id="26" idx="2"/>
          </p:cNvCxnSpPr>
          <p:nvPr/>
        </p:nvCxnSpPr>
        <p:spPr>
          <a:xfrm rot="16200000" flipV="1">
            <a:off x="7387900" y="4581753"/>
            <a:ext cx="1025941" cy="1517620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74" idx="0"/>
            <a:endCxn id="25" idx="2"/>
          </p:cNvCxnSpPr>
          <p:nvPr/>
        </p:nvCxnSpPr>
        <p:spPr>
          <a:xfrm rot="5400000" flipH="1" flipV="1">
            <a:off x="8300050" y="4574200"/>
            <a:ext cx="413123" cy="718951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010543" y="3667957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Release Planning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55" name="Curved Connector 54"/>
          <p:cNvCxnSpPr>
            <a:stCxn id="54" idx="0"/>
            <a:endCxn id="34" idx="2"/>
          </p:cNvCxnSpPr>
          <p:nvPr/>
        </p:nvCxnSpPr>
        <p:spPr>
          <a:xfrm rot="16200000" flipV="1">
            <a:off x="3691107" y="2750977"/>
            <a:ext cx="412215" cy="1421745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24" idx="1"/>
            <a:endCxn id="54" idx="2"/>
          </p:cNvCxnSpPr>
          <p:nvPr/>
        </p:nvCxnSpPr>
        <p:spPr>
          <a:xfrm rot="10800000">
            <a:off x="4608086" y="4055757"/>
            <a:ext cx="807536" cy="126808"/>
          </a:xfrm>
          <a:prstGeom prst="curvedConnector2">
            <a:avLst/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24" idx="0"/>
            <a:endCxn id="34" idx="2"/>
          </p:cNvCxnSpPr>
          <p:nvPr/>
        </p:nvCxnSpPr>
        <p:spPr>
          <a:xfrm rot="16200000" flipV="1">
            <a:off x="4233292" y="2208792"/>
            <a:ext cx="732923" cy="2826824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8917193" y="6250391"/>
            <a:ext cx="1339710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Automated Testing Methods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59" name="Curved Connector 58"/>
          <p:cNvCxnSpPr>
            <a:stCxn id="58" idx="0"/>
            <a:endCxn id="25" idx="2"/>
          </p:cNvCxnSpPr>
          <p:nvPr/>
        </p:nvCxnSpPr>
        <p:spPr>
          <a:xfrm rot="16200000" flipV="1">
            <a:off x="8464929" y="5128271"/>
            <a:ext cx="1523278" cy="720961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75" idx="0"/>
            <a:endCxn id="25" idx="3"/>
          </p:cNvCxnSpPr>
          <p:nvPr/>
        </p:nvCxnSpPr>
        <p:spPr>
          <a:xfrm rot="16200000" flipV="1">
            <a:off x="9273698" y="4723145"/>
            <a:ext cx="520603" cy="140740"/>
          </a:xfrm>
          <a:prstGeom prst="curvedConnector2">
            <a:avLst/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18" idx="0"/>
            <a:endCxn id="17" idx="2"/>
          </p:cNvCxnSpPr>
          <p:nvPr/>
        </p:nvCxnSpPr>
        <p:spPr>
          <a:xfrm rot="16200000" flipV="1">
            <a:off x="9173892" y="3266578"/>
            <a:ext cx="450800" cy="375514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25" idx="0"/>
            <a:endCxn id="34" idx="2"/>
          </p:cNvCxnSpPr>
          <p:nvPr/>
        </p:nvCxnSpPr>
        <p:spPr>
          <a:xfrm rot="16200000" flipV="1">
            <a:off x="5484429" y="957655"/>
            <a:ext cx="1083571" cy="5679746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2811255" y="6250391"/>
            <a:ext cx="1339710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Product Owner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790661" y="6226416"/>
            <a:ext cx="1339710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Scrum Master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65" name="Curved Connector 64"/>
          <p:cNvCxnSpPr>
            <a:stCxn id="63" idx="0"/>
            <a:endCxn id="15" idx="2"/>
          </p:cNvCxnSpPr>
          <p:nvPr/>
        </p:nvCxnSpPr>
        <p:spPr>
          <a:xfrm rot="5400000" flipH="1" flipV="1">
            <a:off x="3228924" y="5008901"/>
            <a:ext cx="1493676" cy="989305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64" idx="0"/>
            <a:endCxn id="24" idx="2"/>
          </p:cNvCxnSpPr>
          <p:nvPr/>
        </p:nvCxnSpPr>
        <p:spPr>
          <a:xfrm rot="5400000" flipH="1" flipV="1">
            <a:off x="4811865" y="5025117"/>
            <a:ext cx="1849951" cy="552649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64" idx="0"/>
            <a:endCxn id="26" idx="2"/>
          </p:cNvCxnSpPr>
          <p:nvPr/>
        </p:nvCxnSpPr>
        <p:spPr>
          <a:xfrm rot="5400000" flipH="1" flipV="1">
            <a:off x="5601876" y="4686232"/>
            <a:ext cx="1398824" cy="1681544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64" idx="0"/>
            <a:endCxn id="27" idx="2"/>
          </p:cNvCxnSpPr>
          <p:nvPr/>
        </p:nvCxnSpPr>
        <p:spPr>
          <a:xfrm rot="5400000" flipH="1" flipV="1">
            <a:off x="5704636" y="3639030"/>
            <a:ext cx="2343266" cy="2831507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63" idx="0"/>
            <a:endCxn id="26" idx="1"/>
          </p:cNvCxnSpPr>
          <p:nvPr/>
        </p:nvCxnSpPr>
        <p:spPr>
          <a:xfrm rot="5400000" flipH="1" flipV="1">
            <a:off x="4204464" y="3910339"/>
            <a:ext cx="1616699" cy="3063407"/>
          </a:xfrm>
          <a:prstGeom prst="curvedConnector2">
            <a:avLst/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63" idx="0"/>
            <a:endCxn id="24" idx="2"/>
          </p:cNvCxnSpPr>
          <p:nvPr/>
        </p:nvCxnSpPr>
        <p:spPr>
          <a:xfrm rot="5400000" flipH="1" flipV="1">
            <a:off x="3810174" y="4047401"/>
            <a:ext cx="1873926" cy="2532055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6" idx="3"/>
            <a:endCxn id="7" idx="2"/>
          </p:cNvCxnSpPr>
          <p:nvPr/>
        </p:nvCxnSpPr>
        <p:spPr>
          <a:xfrm flipV="1">
            <a:off x="4357713" y="1424309"/>
            <a:ext cx="2969717" cy="771073"/>
          </a:xfrm>
          <a:prstGeom prst="curvedConnector2">
            <a:avLst/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5703613" y="5706049"/>
            <a:ext cx="1339710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Systems Thinking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872873" y="5589649"/>
            <a:ext cx="1339710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Cross Functional Teams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477281" y="5140236"/>
            <a:ext cx="1339710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Engineering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Practices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8934514" y="5053816"/>
            <a:ext cx="1339710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Continuous Delivery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113107" y="3477530"/>
            <a:ext cx="1195085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Story Mapping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996047" y="1059673"/>
            <a:ext cx="1764334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Increase </a:t>
            </a:r>
            <a:r>
              <a:rPr lang="en-US" sz="1200" dirty="0" smtClean="0">
                <a:solidFill>
                  <a:srgbClr val="000000"/>
                </a:solidFill>
              </a:rPr>
              <a:t>Sales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78" name="Curved Connector 77"/>
          <p:cNvCxnSpPr>
            <a:stCxn id="21" idx="0"/>
            <a:endCxn id="77" idx="2"/>
          </p:cNvCxnSpPr>
          <p:nvPr/>
        </p:nvCxnSpPr>
        <p:spPr>
          <a:xfrm rot="16200000" flipV="1">
            <a:off x="5826618" y="499069"/>
            <a:ext cx="826156" cy="2722963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6" idx="0"/>
            <a:endCxn id="77" idx="2"/>
          </p:cNvCxnSpPr>
          <p:nvPr/>
        </p:nvCxnSpPr>
        <p:spPr>
          <a:xfrm rot="5400000" flipH="1" flipV="1">
            <a:off x="3899876" y="1023144"/>
            <a:ext cx="554009" cy="1402668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5307946" y="2047592"/>
            <a:ext cx="1001596" cy="38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Build the right thing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81" name="Curved Connector 80"/>
          <p:cNvCxnSpPr>
            <a:stCxn id="80" idx="0"/>
            <a:endCxn id="7" idx="2"/>
          </p:cNvCxnSpPr>
          <p:nvPr/>
        </p:nvCxnSpPr>
        <p:spPr>
          <a:xfrm rot="5400000" flipH="1" flipV="1">
            <a:off x="6256446" y="976608"/>
            <a:ext cx="623283" cy="1518686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80" idx="0"/>
            <a:endCxn id="77" idx="2"/>
          </p:cNvCxnSpPr>
          <p:nvPr/>
        </p:nvCxnSpPr>
        <p:spPr>
          <a:xfrm rot="16200000" flipV="1">
            <a:off x="5043420" y="1282268"/>
            <a:ext cx="600119" cy="930530"/>
          </a:xfrm>
          <a:prstGeom prst="curvedConnector3">
            <a:avLst>
              <a:gd name="adj1" fmla="val 50000"/>
            </a:avLst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999" y="1487360"/>
            <a:ext cx="110344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Now it’s </a:t>
            </a:r>
            <a:r>
              <a:rPr lang="en-US" sz="8000" dirty="0" smtClean="0">
                <a:solidFill>
                  <a:schemeClr val="accent5"/>
                </a:solidFill>
              </a:rPr>
              <a:t>YOUR</a:t>
            </a:r>
            <a:r>
              <a:rPr lang="en-US" sz="8000" dirty="0" smtClean="0"/>
              <a:t> turn </a:t>
            </a:r>
            <a:r>
              <a:rPr lang="en-US" sz="8000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endParaRPr lang="en-US" sz="8000" dirty="0">
              <a:sym typeface="Wingdings" panose="05000000000000000000" pitchFamily="2" charset="2"/>
            </a:endParaRPr>
          </a:p>
          <a:p>
            <a:pPr algn="ctr"/>
            <a:r>
              <a:rPr lang="en-US" sz="8000" dirty="0" smtClean="0">
                <a:sym typeface="Wingdings" panose="05000000000000000000" pitchFamily="2" charset="2"/>
              </a:rPr>
              <a:t>Let’s map an </a:t>
            </a:r>
          </a:p>
          <a:p>
            <a:pPr algn="ctr"/>
            <a:r>
              <a:rPr lang="en-US" sz="8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Agile Adoption Strategy</a:t>
            </a:r>
            <a:endParaRPr lang="en-US" sz="8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1655" y="1330357"/>
            <a:ext cx="6429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What can you do with a </a:t>
            </a:r>
            <a:r>
              <a:rPr lang="en-US" sz="8000" dirty="0" smtClean="0">
                <a:solidFill>
                  <a:schemeClr val="accent5"/>
                </a:solidFill>
              </a:rPr>
              <a:t>strategy map</a:t>
            </a:r>
            <a:r>
              <a:rPr lang="en-US" sz="8000" dirty="0" smtClean="0"/>
              <a:t>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981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134" y="990115"/>
            <a:ext cx="101647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5"/>
                </a:solidFill>
              </a:rPr>
              <a:t>Communication</a:t>
            </a:r>
          </a:p>
          <a:p>
            <a:pPr algn="ctr"/>
            <a:r>
              <a:rPr lang="en-US" sz="8000" dirty="0" smtClean="0">
                <a:solidFill>
                  <a:schemeClr val="accent2"/>
                </a:solidFill>
              </a:rPr>
              <a:t>Assessing Performance</a:t>
            </a:r>
          </a:p>
          <a:p>
            <a:pPr algn="ctr"/>
            <a:r>
              <a:rPr lang="en-US" sz="8000" dirty="0" smtClean="0">
                <a:solidFill>
                  <a:schemeClr val="accent6"/>
                </a:solidFill>
              </a:rPr>
              <a:t>Visual Management</a:t>
            </a:r>
          </a:p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Annual Planning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836" y="351922"/>
            <a:ext cx="7504369" cy="4982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80" y="2216245"/>
            <a:ext cx="6655980" cy="44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262"/>
          <a:stretch/>
        </p:blipFill>
        <p:spPr>
          <a:xfrm>
            <a:off x="780528" y="287078"/>
            <a:ext cx="10309230" cy="63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0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665" y="1596171"/>
            <a:ext cx="10164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5"/>
                </a:solidFill>
              </a:rPr>
              <a:t>Happy Mapping!</a:t>
            </a:r>
          </a:p>
          <a:p>
            <a:pPr algn="ctr"/>
            <a:endParaRPr lang="en-US" sz="8000" dirty="0"/>
          </a:p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Questions?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2958" y="1278875"/>
            <a:ext cx="87464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/>
              <a:t>Why are we</a:t>
            </a:r>
          </a:p>
          <a:p>
            <a:pPr algn="ctr"/>
            <a:r>
              <a:rPr lang="en-US" sz="8000" dirty="0" smtClean="0"/>
              <a:t>implementing </a:t>
            </a:r>
            <a:r>
              <a:rPr lang="en-US" sz="8000" dirty="0" smtClean="0">
                <a:solidFill>
                  <a:schemeClr val="accent1"/>
                </a:solidFill>
              </a:rPr>
              <a:t>Agile</a:t>
            </a:r>
            <a:r>
              <a:rPr lang="en-US" sz="8000" dirty="0" smtClean="0"/>
              <a:t>?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659" y="4114800"/>
            <a:ext cx="3134341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851" y="6014433"/>
            <a:ext cx="8212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Or any other methodology or process?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79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071" y="121706"/>
            <a:ext cx="2520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382" y="1523986"/>
            <a:ext cx="49184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Brainstorm reasons why someone should adopt Agile</a:t>
            </a:r>
            <a:endParaRPr lang="en-US" sz="4800" dirty="0" smtClean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0634" y="1721317"/>
            <a:ext cx="956931" cy="90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52762" y="3125874"/>
            <a:ext cx="956931" cy="90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16289" y="5683724"/>
            <a:ext cx="4471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 the dots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59378" y="2222107"/>
            <a:ext cx="956931" cy="90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65994" y="1318340"/>
            <a:ext cx="956931" cy="90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073371" y="3674701"/>
            <a:ext cx="956931" cy="90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543828" y="2875479"/>
            <a:ext cx="956931" cy="90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4627" y="5268225"/>
            <a:ext cx="4820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Affinity grouping </a:t>
            </a:r>
          </a:p>
        </p:txBody>
      </p:sp>
    </p:spTree>
    <p:extLst>
      <p:ext uri="{BB962C8B-B14F-4D97-AF65-F5344CB8AC3E}">
        <p14:creationId xmlns:p14="http://schemas.microsoft.com/office/powerpoint/2010/main" val="10867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196" y="2442402"/>
            <a:ext cx="112882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/>
              <a:t>What’s in it for me? them?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60" y="285140"/>
            <a:ext cx="2945737" cy="2033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1091" y="3777924"/>
            <a:ext cx="9990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/>
              <a:t>What’s it going to take?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8083"/>
            <a:ext cx="2978395" cy="13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071" y="121706"/>
            <a:ext cx="2520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400" y="1303112"/>
            <a:ext cx="44661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Agile ceremonies</a:t>
            </a:r>
          </a:p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Agile practices</a:t>
            </a:r>
          </a:p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Other processes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29278" y="2087942"/>
            <a:ext cx="29454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Experience</a:t>
            </a:r>
          </a:p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Knowledge</a:t>
            </a:r>
          </a:p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Skills</a:t>
            </a:r>
          </a:p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Roles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7499" y="2157252"/>
            <a:ext cx="956931" cy="90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41637" y="4188514"/>
            <a:ext cx="974652" cy="8195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3721" y="4463354"/>
            <a:ext cx="974652" cy="8195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97311" y="2609136"/>
            <a:ext cx="956931" cy="903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2"/>
            <a:endCxn id="14" idx="0"/>
          </p:cNvCxnSpPr>
          <p:nvPr/>
        </p:nvCxnSpPr>
        <p:spPr>
          <a:xfrm flipH="1">
            <a:off x="6828963" y="3512903"/>
            <a:ext cx="646814" cy="67561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2"/>
            <a:endCxn id="14" idx="0"/>
          </p:cNvCxnSpPr>
          <p:nvPr/>
        </p:nvCxnSpPr>
        <p:spPr>
          <a:xfrm>
            <a:off x="5665965" y="3061019"/>
            <a:ext cx="1162998" cy="112749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2"/>
            <a:endCxn id="15" idx="0"/>
          </p:cNvCxnSpPr>
          <p:nvPr/>
        </p:nvCxnSpPr>
        <p:spPr>
          <a:xfrm flipH="1">
            <a:off x="5051047" y="3061019"/>
            <a:ext cx="614918" cy="140233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15499" y="5719372"/>
            <a:ext cx="4471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 the dots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715" y="1809750"/>
            <a:ext cx="92239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 </a:t>
            </a:r>
            <a:r>
              <a:rPr lang="en-US" sz="5400" dirty="0" smtClean="0">
                <a:solidFill>
                  <a:schemeClr val="accent1"/>
                </a:solidFill>
              </a:rPr>
              <a:t>strategy</a:t>
            </a:r>
            <a:r>
              <a:rPr lang="en-US" sz="5400" dirty="0"/>
              <a:t> </a:t>
            </a:r>
            <a:r>
              <a:rPr lang="en-US" sz="5400" dirty="0" smtClean="0"/>
              <a:t>describes </a:t>
            </a:r>
            <a:r>
              <a:rPr lang="en-US" sz="5400" dirty="0" smtClean="0">
                <a:solidFill>
                  <a:schemeClr val="accent2"/>
                </a:solidFill>
              </a:rPr>
              <a:t>how</a:t>
            </a:r>
            <a:r>
              <a:rPr lang="en-US" sz="5400" dirty="0" smtClean="0"/>
              <a:t> an organization intends to create </a:t>
            </a:r>
            <a:r>
              <a:rPr lang="en-US" sz="5400" dirty="0" smtClean="0">
                <a:solidFill>
                  <a:schemeClr val="accent6"/>
                </a:solidFill>
              </a:rPr>
              <a:t>value</a:t>
            </a:r>
            <a:r>
              <a:rPr lang="en-US" sz="5400" dirty="0" smtClean="0"/>
              <a:t> for shareholders, customers, &amp; employees</a:t>
            </a:r>
          </a:p>
        </p:txBody>
      </p:sp>
    </p:spTree>
    <p:extLst>
      <p:ext uri="{BB962C8B-B14F-4D97-AF65-F5344CB8AC3E}">
        <p14:creationId xmlns:p14="http://schemas.microsoft.com/office/powerpoint/2010/main" val="2162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526" y="2042738"/>
            <a:ext cx="11121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But how do the </a:t>
            </a:r>
            <a:r>
              <a:rPr lang="en-US" sz="8000" dirty="0" smtClean="0">
                <a:solidFill>
                  <a:schemeClr val="accent2"/>
                </a:solidFill>
              </a:rPr>
              <a:t>how</a:t>
            </a:r>
            <a:r>
              <a:rPr lang="en-US" sz="8000" dirty="0" smtClean="0"/>
              <a:t>’s </a:t>
            </a:r>
            <a:r>
              <a:rPr lang="en-US" sz="8000" dirty="0" smtClean="0">
                <a:solidFill>
                  <a:schemeClr val="accent5"/>
                </a:solidFill>
              </a:rPr>
              <a:t>connect</a:t>
            </a:r>
            <a:r>
              <a:rPr lang="en-US" sz="8000" dirty="0" smtClean="0"/>
              <a:t> to </a:t>
            </a:r>
            <a:r>
              <a:rPr lang="en-US" sz="8000" dirty="0" smtClean="0">
                <a:solidFill>
                  <a:schemeClr val="accent6"/>
                </a:solidFill>
              </a:rPr>
              <a:t>value</a:t>
            </a:r>
            <a:r>
              <a:rPr lang="en-US" sz="8000" dirty="0" smtClean="0"/>
              <a:t>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737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868" y="1346111"/>
            <a:ext cx="92239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 </a:t>
            </a:r>
            <a:r>
              <a:rPr lang="en-US" sz="5400" dirty="0" smtClean="0">
                <a:solidFill>
                  <a:schemeClr val="accent1"/>
                </a:solidFill>
              </a:rPr>
              <a:t>strategy map</a:t>
            </a:r>
            <a:r>
              <a:rPr lang="en-US" sz="5400" dirty="0" smtClean="0"/>
              <a:t> is a general representation of a strategy that visualizes </a:t>
            </a:r>
            <a:r>
              <a:rPr lang="en-US" sz="5400" dirty="0" smtClean="0">
                <a:solidFill>
                  <a:srgbClr val="C00000"/>
                </a:solidFill>
              </a:rPr>
              <a:t>cause-and-effect relationships </a:t>
            </a:r>
            <a:r>
              <a:rPr lang="en-US" sz="5400" dirty="0" smtClean="0"/>
              <a:t>of actions and desired outcomes.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7890" y="6488668"/>
            <a:ext cx="1012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Robert Kaplan and David Norton (2004) </a:t>
            </a:r>
            <a:r>
              <a:rPr lang="en-US" i="1" dirty="0"/>
              <a:t>Strategy Maps: Converting Intangible Assets to Tangible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7890" y="6488668"/>
            <a:ext cx="1012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Robert Kaplan and David Norton (2004) </a:t>
            </a:r>
            <a:r>
              <a:rPr lang="en-US" i="1" dirty="0"/>
              <a:t>Strategy Maps: Converting Intangible Assets to Tangible Outcomes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97" y="951672"/>
            <a:ext cx="9087339" cy="553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2742" y="0"/>
            <a:ext cx="8793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/>
                </a:solidFill>
              </a:rPr>
              <a:t>Kaplan &amp; Norton Strategy Map</a:t>
            </a:r>
          </a:p>
        </p:txBody>
      </p:sp>
    </p:spTree>
    <p:extLst>
      <p:ext uri="{BB962C8B-B14F-4D97-AF65-F5344CB8AC3E}">
        <p14:creationId xmlns:p14="http://schemas.microsoft.com/office/powerpoint/2010/main" val="17305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273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Strategy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Brady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Mapping</dc:title>
  <dc:creator>Dave Neuman</dc:creator>
  <cp:lastModifiedBy>Dave Neuman</cp:lastModifiedBy>
  <cp:revision>18</cp:revision>
  <dcterms:created xsi:type="dcterms:W3CDTF">2015-09-24T14:55:06Z</dcterms:created>
  <dcterms:modified xsi:type="dcterms:W3CDTF">2015-09-24T22:18:19Z</dcterms:modified>
</cp:coreProperties>
</file>