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6" r:id="rId7"/>
    <p:sldId id="267"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8" autoAdjust="0"/>
    <p:restoredTop sz="86416" autoAdjust="0"/>
  </p:normalViewPr>
  <p:slideViewPr>
    <p:cSldViewPr>
      <p:cViewPr varScale="1">
        <p:scale>
          <a:sx n="73" d="100"/>
          <a:sy n="73" d="100"/>
        </p:scale>
        <p:origin x="-808" y="-76"/>
      </p:cViewPr>
      <p:guideLst>
        <p:guide orient="horz" pos="2160"/>
        <p:guide pos="2880"/>
      </p:guideLst>
    </p:cSldViewPr>
  </p:slideViewPr>
  <p:outlineViewPr>
    <p:cViewPr>
      <p:scale>
        <a:sx n="33" d="100"/>
        <a:sy n="33" d="100"/>
      </p:scale>
      <p:origin x="0" y="352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03DBE5-A1C5-4D2A-B04D-651CEBE1A18C}" type="datetimeFigureOut">
              <a:rPr lang="en-US" smtClean="0"/>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06202E-9A00-47E4-BE0A-0AC2996234F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User Stories for Collaboration</a:t>
            </a:r>
          </a:p>
          <a:p>
            <a:r>
              <a:rPr lang="en-US" b="1" dirty="0" smtClean="0"/>
              <a:t>User stories are crucial for collaboration in an agile effort. They not only express "requirements" as "intent" but are also "social objects" around which the whole team collaborates. This presentation will explore the use of user stories to foster collaboration and energize work groups.</a:t>
            </a:r>
            <a:endParaRPr lang="en-US" dirty="0" smtClean="0"/>
          </a:p>
          <a:p>
            <a:endParaRPr lang="en-US" dirty="0"/>
          </a:p>
        </p:txBody>
      </p:sp>
      <p:sp>
        <p:nvSpPr>
          <p:cNvPr id="4" name="Slide Number Placeholder 3"/>
          <p:cNvSpPr>
            <a:spLocks noGrp="1"/>
          </p:cNvSpPr>
          <p:nvPr>
            <p:ph type="sldNum" sz="quarter" idx="10"/>
          </p:nvPr>
        </p:nvSpPr>
        <p:spPr/>
        <p:txBody>
          <a:bodyPr/>
          <a:lstStyle/>
          <a:p>
            <a:fld id="{CD06202E-9A00-47E4-BE0A-0AC2996234F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Non Collaboration</a:t>
            </a:r>
          </a:p>
          <a:p>
            <a:pPr>
              <a:buFontTx/>
              <a:buChar char="-"/>
            </a:pPr>
            <a:r>
              <a:rPr lang="en-US" baseline="0" dirty="0" smtClean="0"/>
              <a:t>Throw it over the wall</a:t>
            </a:r>
          </a:p>
          <a:p>
            <a:pPr>
              <a:buFontTx/>
              <a:buChar char="-"/>
            </a:pPr>
            <a:r>
              <a:rPr lang="en-US" baseline="0" dirty="0" smtClean="0"/>
              <a:t> Silos of work groups</a:t>
            </a:r>
          </a:p>
          <a:p>
            <a:pPr>
              <a:buFontTx/>
              <a:buChar char="-"/>
            </a:pPr>
            <a:r>
              <a:rPr lang="en-US" baseline="0" dirty="0" smtClean="0"/>
              <a:t>“It was not in the story”</a:t>
            </a:r>
            <a:endParaRPr lang="en-US" dirty="0"/>
          </a:p>
        </p:txBody>
      </p:sp>
      <p:sp>
        <p:nvSpPr>
          <p:cNvPr id="4" name="Slide Number Placeholder 3"/>
          <p:cNvSpPr>
            <a:spLocks noGrp="1"/>
          </p:cNvSpPr>
          <p:nvPr>
            <p:ph type="sldNum" sz="quarter" idx="10"/>
          </p:nvPr>
        </p:nvSpPr>
        <p:spPr/>
        <p:txBody>
          <a:bodyPr/>
          <a:lstStyle/>
          <a:p>
            <a:fld id="{CD06202E-9A00-47E4-BE0A-0AC2996234F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6202E-9A00-47E4-BE0A-0AC2996234F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6202E-9A00-47E4-BE0A-0AC2996234F9}"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	</a:t>
            </a:r>
          </a:p>
        </p:txBody>
      </p:sp>
      <p:sp>
        <p:nvSpPr>
          <p:cNvPr id="4" name="Slide Number Placeholder 3"/>
          <p:cNvSpPr>
            <a:spLocks noGrp="1"/>
          </p:cNvSpPr>
          <p:nvPr>
            <p:ph type="sldNum" sz="quarter" idx="10"/>
          </p:nvPr>
        </p:nvSpPr>
        <p:spPr/>
        <p:txBody>
          <a:bodyPr/>
          <a:lstStyle/>
          <a:p>
            <a:fld id="{CD06202E-9A00-47E4-BE0A-0AC2996234F9}"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06202E-9A00-47E4-BE0A-0AC2996234F9}"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C20D399-590E-4CF3-91A0-C7C5B3C086EC}"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AE655-5844-45B2-AB81-AF4AB2ADE59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20D399-590E-4CF3-91A0-C7C5B3C086EC}"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20D399-590E-4CF3-91A0-C7C5B3C086EC}" type="datetimeFigureOut">
              <a:rPr lang="en-US" smtClean="0"/>
              <a:pPr/>
              <a:t>1/19/2012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20D399-590E-4CF3-91A0-C7C5B3C086EC}"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C20D399-590E-4CF3-91A0-C7C5B3C086EC}"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CAE655-5844-45B2-AB81-AF4AB2ADE59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20D399-590E-4CF3-91A0-C7C5B3C086EC}" type="datetimeFigureOut">
              <a:rPr lang="en-US" smtClean="0"/>
              <a:pPr/>
              <a:t>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C20D399-590E-4CF3-91A0-C7C5B3C086EC}" type="datetimeFigureOut">
              <a:rPr lang="en-US" smtClean="0"/>
              <a:pPr/>
              <a:t>1/19/2012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20D399-590E-4CF3-91A0-C7C5B3C086EC}" type="datetimeFigureOut">
              <a:rPr lang="en-US" smtClean="0"/>
              <a:pPr/>
              <a:t>1/19/2012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20D399-590E-4CF3-91A0-C7C5B3C086EC}" type="datetimeFigureOut">
              <a:rPr lang="en-US" smtClean="0"/>
              <a:pPr/>
              <a:t>1/19/2012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CAE655-5844-45B2-AB81-AF4AB2ADE5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20D399-590E-4CF3-91A0-C7C5B3C086EC}" type="datetimeFigureOut">
              <a:rPr lang="en-US" smtClean="0"/>
              <a:pPr/>
              <a:t>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CAE655-5844-45B2-AB81-AF4AB2ADE59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C20D399-590E-4CF3-91A0-C7C5B3C086EC}" type="datetimeFigureOut">
              <a:rPr lang="en-US" smtClean="0"/>
              <a:pPr/>
              <a:t>1/19/2012</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0CAE655-5844-45B2-AB81-AF4AB2ADE59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C20D399-590E-4CF3-91A0-C7C5B3C086EC}" type="datetimeFigureOut">
              <a:rPr lang="en-US" smtClean="0"/>
              <a:pPr/>
              <a:t>1/19/2012</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0CAE655-5844-45B2-AB81-AF4AB2ADE5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Using User Stories for Collaboration</a:t>
            </a:r>
            <a:br>
              <a:rPr lang="en-US" dirty="0" smtClean="0"/>
            </a:br>
            <a:endParaRPr lang="en-US" dirty="0"/>
          </a:p>
        </p:txBody>
      </p:sp>
      <p:sp>
        <p:nvSpPr>
          <p:cNvPr id="3" name="Subtitle 2"/>
          <p:cNvSpPr>
            <a:spLocks noGrp="1"/>
          </p:cNvSpPr>
          <p:nvPr>
            <p:ph type="subTitle" idx="1"/>
          </p:nvPr>
        </p:nvSpPr>
        <p:spPr/>
        <p:txBody>
          <a:bodyPr/>
          <a:lstStyle/>
          <a:p>
            <a:r>
              <a:rPr lang="en-US" dirty="0" smtClean="0"/>
              <a:t>Steve Fastabend</a:t>
            </a:r>
          </a:p>
          <a:p>
            <a:r>
              <a:rPr lang="en-US" dirty="0" smtClean="0"/>
              <a:t>Agile Coach</a:t>
            </a:r>
          </a:p>
          <a:p>
            <a:r>
              <a:rPr lang="en-US" dirty="0" err="1" smtClean="0"/>
              <a:t>Redpoint</a:t>
            </a:r>
            <a:r>
              <a:rPr lang="en-US" dirty="0" smtClean="0"/>
              <a:t> </a:t>
            </a:r>
            <a:r>
              <a:rPr lang="en-US" dirty="0" err="1" smtClean="0"/>
              <a:t>Technilogies</a:t>
            </a:r>
            <a:endParaRPr lang="en-US" dirty="0" smtClean="0"/>
          </a:p>
          <a:p>
            <a:r>
              <a:rPr lang="en-US" dirty="0" smtClean="0"/>
              <a:t>sfastabend@redpointtech.com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a:t>
            </a:r>
            <a:r>
              <a:rPr lang="en-US" baseline="0" dirty="0" smtClean="0"/>
              <a:t> complete user story is a trust agreement between the user and the development team</a:t>
            </a:r>
          </a:p>
          <a:p>
            <a:r>
              <a:rPr lang="en-US" baseline="0" dirty="0" smtClean="0"/>
              <a:t>Clear</a:t>
            </a:r>
            <a:r>
              <a:rPr lang="en-US" dirty="0" smtClean="0"/>
              <a:t> goals are key to collaboration</a:t>
            </a:r>
          </a:p>
          <a:p>
            <a:r>
              <a:rPr lang="en-US" dirty="0" smtClean="0"/>
              <a:t>Trust and respect are built with measurement and account</a:t>
            </a:r>
            <a:endParaRPr lang="en-US" baseline="0" dirty="0" smtClean="0"/>
          </a:p>
          <a:p>
            <a:r>
              <a:rPr lang="en-US" baseline="0" dirty="0" smtClean="0"/>
              <a:t>The team can work together to leverage each others skills</a:t>
            </a:r>
          </a:p>
          <a:p>
            <a:r>
              <a:rPr lang="en-US" dirty="0" smtClean="0"/>
              <a:t>Successful teams hold each other accountable for the commitments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Autofit/>
          </a:bodyPr>
          <a:lstStyle/>
          <a:p>
            <a:pPr algn="ctr">
              <a:buNone/>
            </a:pPr>
            <a:r>
              <a:rPr lang="en-US" sz="28700" b="1" dirty="0" smtClean="0"/>
              <a:t>?</a:t>
            </a:r>
            <a:endParaRPr lang="en-US" sz="287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Collaboration</a:t>
            </a:r>
            <a:endParaRPr lang="en-US" dirty="0"/>
          </a:p>
        </p:txBody>
      </p:sp>
      <p:sp>
        <p:nvSpPr>
          <p:cNvPr id="3" name="Content Placeholder 2"/>
          <p:cNvSpPr>
            <a:spLocks noGrp="1"/>
          </p:cNvSpPr>
          <p:nvPr>
            <p:ph idx="1"/>
          </p:nvPr>
        </p:nvSpPr>
        <p:spPr/>
        <p:txBody>
          <a:bodyPr>
            <a:normAutofit/>
          </a:bodyPr>
          <a:lstStyle/>
          <a:p>
            <a:pPr lvl="1">
              <a:buNone/>
            </a:pPr>
            <a:r>
              <a:rPr lang="en-US" b="1" dirty="0" smtClean="0"/>
              <a:t>Definition of </a:t>
            </a:r>
            <a:r>
              <a:rPr lang="en-US" b="1" i="1" dirty="0" smtClean="0"/>
              <a:t>COLLABORATE</a:t>
            </a:r>
            <a:endParaRPr lang="en-US" b="1" dirty="0" smtClean="0"/>
          </a:p>
          <a:p>
            <a:pPr lvl="1">
              <a:buNone/>
            </a:pPr>
            <a:r>
              <a:rPr lang="en-US" dirty="0" smtClean="0"/>
              <a:t>1</a:t>
            </a:r>
            <a:r>
              <a:rPr lang="en-US" baseline="0" dirty="0" smtClean="0"/>
              <a:t> </a:t>
            </a:r>
            <a:r>
              <a:rPr lang="en-US" b="1" dirty="0" smtClean="0"/>
              <a:t>:</a:t>
            </a:r>
            <a:r>
              <a:rPr lang="en-US" dirty="0" smtClean="0"/>
              <a:t> to work jointly with others or together especially in an intellectual endeavor </a:t>
            </a:r>
          </a:p>
          <a:p>
            <a:pPr lvl="1">
              <a:buNone/>
            </a:pPr>
            <a:r>
              <a:rPr lang="en-US" dirty="0" smtClean="0"/>
              <a:t>2</a:t>
            </a:r>
            <a:r>
              <a:rPr lang="en-US" baseline="0" dirty="0" smtClean="0"/>
              <a:t> </a:t>
            </a:r>
            <a:r>
              <a:rPr lang="en-US" b="1" dirty="0" smtClean="0"/>
              <a:t>:</a:t>
            </a:r>
            <a:r>
              <a:rPr lang="en-US" dirty="0" smtClean="0"/>
              <a:t> to cooperate with or willingly assist an enemy of one's country and especially an occupying force </a:t>
            </a:r>
          </a:p>
          <a:p>
            <a:pPr lvl="1">
              <a:buNone/>
            </a:pPr>
            <a:r>
              <a:rPr lang="en-US" dirty="0" smtClean="0"/>
              <a:t>3</a:t>
            </a:r>
            <a:r>
              <a:rPr lang="en-US" baseline="0" dirty="0" smtClean="0"/>
              <a:t> </a:t>
            </a:r>
            <a:r>
              <a:rPr lang="en-US" b="1" dirty="0" smtClean="0"/>
              <a:t>:</a:t>
            </a:r>
            <a:r>
              <a:rPr lang="en-US" dirty="0" smtClean="0"/>
              <a:t> to cooperate with an agency or instrumentality with which one is not immediately connected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r>
              <a:rPr lang="en-US" baseline="0" dirty="0" smtClean="0"/>
              <a:t> Collaborate</a:t>
            </a:r>
            <a:endParaRPr lang="en-US" dirty="0"/>
          </a:p>
        </p:txBody>
      </p:sp>
      <p:sp>
        <p:nvSpPr>
          <p:cNvPr id="3" name="Content Placeholder 2"/>
          <p:cNvSpPr>
            <a:spLocks noGrp="1"/>
          </p:cNvSpPr>
          <p:nvPr>
            <p:ph idx="1"/>
          </p:nvPr>
        </p:nvSpPr>
        <p:spPr/>
        <p:txBody>
          <a:bodyPr>
            <a:normAutofit/>
          </a:bodyPr>
          <a:lstStyle/>
          <a:p>
            <a:r>
              <a:rPr lang="en-US" sz="4800" dirty="0" smtClean="0"/>
              <a:t>Improve efficiency</a:t>
            </a:r>
          </a:p>
          <a:p>
            <a:r>
              <a:rPr lang="en-US" sz="4800" dirty="0" smtClean="0"/>
              <a:t>Improve quality</a:t>
            </a:r>
          </a:p>
          <a:p>
            <a:r>
              <a:rPr lang="en-US" sz="4800" dirty="0" smtClean="0"/>
              <a:t>Improve morale</a:t>
            </a:r>
          </a:p>
          <a:p>
            <a:r>
              <a:rPr lang="en-US" sz="4800" dirty="0" smtClean="0"/>
              <a:t>Improve </a:t>
            </a:r>
            <a:r>
              <a:rPr lang="en-US" sz="4800" smtClean="0"/>
              <a:t>success rate</a:t>
            </a:r>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does</a:t>
            </a:r>
            <a:r>
              <a:rPr lang="en-US" baseline="0" dirty="0" smtClean="0"/>
              <a:t> it take</a:t>
            </a:r>
            <a:r>
              <a:rPr lang="en-US" dirty="0" smtClean="0"/>
              <a:t> to</a:t>
            </a:r>
            <a:r>
              <a:rPr lang="en-US" baseline="0" dirty="0" smtClean="0"/>
              <a:t> collaborate</a:t>
            </a:r>
            <a:endParaRPr lang="en-US" dirty="0"/>
          </a:p>
        </p:txBody>
      </p:sp>
      <p:sp>
        <p:nvSpPr>
          <p:cNvPr id="3" name="Content Placeholder 2"/>
          <p:cNvSpPr>
            <a:spLocks noGrp="1"/>
          </p:cNvSpPr>
          <p:nvPr>
            <p:ph idx="1"/>
          </p:nvPr>
        </p:nvSpPr>
        <p:spPr/>
        <p:txBody>
          <a:bodyPr/>
          <a:lstStyle/>
          <a:p>
            <a:r>
              <a:rPr lang="en-US" dirty="0" smtClean="0"/>
              <a:t>Common Goal</a:t>
            </a:r>
          </a:p>
          <a:p>
            <a:r>
              <a:rPr lang="en-US" dirty="0" smtClean="0"/>
              <a:t>Measureable Success Criteria</a:t>
            </a:r>
          </a:p>
          <a:p>
            <a:r>
              <a:rPr lang="en-US" dirty="0" smtClean="0"/>
              <a:t>Commitment</a:t>
            </a:r>
          </a:p>
          <a:p>
            <a:r>
              <a:rPr lang="en-US" dirty="0" smtClean="0"/>
              <a:t>Trust</a:t>
            </a:r>
          </a:p>
          <a:p>
            <a:r>
              <a:rPr lang="en-US" dirty="0" smtClean="0"/>
              <a:t>Respect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a:t>
            </a:r>
            <a:r>
              <a:rPr lang="en-US" baseline="0" dirty="0" smtClean="0"/>
              <a:t> is a Story</a:t>
            </a:r>
            <a:endParaRPr lang="en-US" dirty="0"/>
          </a:p>
        </p:txBody>
      </p:sp>
      <p:sp>
        <p:nvSpPr>
          <p:cNvPr id="3" name="Content Placeholder 2"/>
          <p:cNvSpPr>
            <a:spLocks noGrp="1"/>
          </p:cNvSpPr>
          <p:nvPr>
            <p:ph idx="1"/>
          </p:nvPr>
        </p:nvSpPr>
        <p:spPr/>
        <p:txBody>
          <a:bodyPr>
            <a:normAutofit/>
          </a:bodyPr>
          <a:lstStyle/>
          <a:p>
            <a:r>
              <a:rPr lang="en-US" dirty="0" smtClean="0"/>
              <a:t>As a presenter I want to describe a story so</a:t>
            </a:r>
            <a:r>
              <a:rPr lang="en-US" baseline="0" dirty="0" smtClean="0"/>
              <a:t> that my audience understands how the parts interact. </a:t>
            </a:r>
            <a:endParaRPr lang="en-US" dirty="0"/>
          </a:p>
          <a:p>
            <a:r>
              <a:rPr lang="en-US" dirty="0" smtClean="0"/>
              <a:t>Mike Cohn says that software requirements are a communication problem. Those what want software must communicate with those who built it. </a:t>
            </a:r>
          </a:p>
          <a:p>
            <a:r>
              <a:rPr lang="en-US" dirty="0" smtClean="0"/>
              <a:t>A </a:t>
            </a:r>
            <a:r>
              <a:rPr lang="en-US" baseline="0" dirty="0" smtClean="0"/>
              <a:t>story is also</a:t>
            </a:r>
            <a:r>
              <a:rPr lang="en-US" dirty="0" smtClean="0"/>
              <a:t> a document that can be used for commitment.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Investigating</a:t>
            </a:r>
            <a:r>
              <a:rPr lang="en-US" baseline="0" dirty="0" smtClean="0"/>
              <a:t> Story Parts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Story</a:t>
            </a:r>
            <a:r>
              <a:rPr lang="en-US" baseline="0" dirty="0" smtClean="0"/>
              <a:t> statement</a:t>
            </a:r>
            <a:r>
              <a:rPr lang="en-US" dirty="0" smtClean="0"/>
              <a:t> </a:t>
            </a:r>
          </a:p>
          <a:p>
            <a:pPr lvl="1"/>
            <a:r>
              <a:rPr lang="en-US" dirty="0" smtClean="0"/>
              <a:t>Clear understandable story that is “shovel ready”</a:t>
            </a:r>
            <a:endParaRPr lang="en-US" baseline="0" dirty="0" smtClean="0"/>
          </a:p>
          <a:p>
            <a:r>
              <a:rPr lang="en-US" baseline="0" dirty="0" smtClean="0"/>
              <a:t>Acceptance Criteria</a:t>
            </a:r>
            <a:r>
              <a:rPr lang="en-US" dirty="0" smtClean="0"/>
              <a:t> </a:t>
            </a:r>
          </a:p>
          <a:p>
            <a:pPr lvl="1"/>
            <a:r>
              <a:rPr lang="en-US" dirty="0" smtClean="0"/>
              <a:t>Describes</a:t>
            </a:r>
            <a:r>
              <a:rPr lang="en-US" baseline="0" dirty="0" smtClean="0"/>
              <a:t> what the expectations are. </a:t>
            </a:r>
          </a:p>
          <a:p>
            <a:pPr lvl="1"/>
            <a:r>
              <a:rPr lang="en-US" baseline="0" dirty="0" smtClean="0"/>
              <a:t>Used to embellish the story</a:t>
            </a:r>
            <a:endParaRPr lang="en-US" dirty="0" smtClean="0"/>
          </a:p>
          <a:p>
            <a:pPr lvl="0"/>
            <a:r>
              <a:rPr lang="en-US" baseline="0" dirty="0" smtClean="0"/>
              <a:t>Test</a:t>
            </a:r>
            <a:r>
              <a:rPr lang="en-US" dirty="0" smtClean="0"/>
              <a:t> cases </a:t>
            </a:r>
          </a:p>
          <a:p>
            <a:pPr lvl="1"/>
            <a:r>
              <a:rPr lang="en-US" dirty="0" smtClean="0"/>
              <a:t>Guarantee that function is useful to the user.</a:t>
            </a:r>
          </a:p>
          <a:p>
            <a:pPr lvl="1"/>
            <a:r>
              <a:rPr lang="en-US" dirty="0" smtClean="0"/>
              <a:t>Include expected</a:t>
            </a:r>
            <a:r>
              <a:rPr lang="en-US" baseline="0" dirty="0" smtClean="0"/>
              <a:t> and unexpected scenarios</a:t>
            </a:r>
            <a:r>
              <a:rPr lang="en-US" dirty="0" smtClean="0"/>
              <a:t> </a:t>
            </a:r>
          </a:p>
          <a:p>
            <a:r>
              <a:rPr lang="en-US" baseline="0" dirty="0" smtClean="0"/>
              <a:t>Development Tasks</a:t>
            </a:r>
            <a:r>
              <a:rPr lang="en-US" dirty="0" smtClean="0"/>
              <a:t> </a:t>
            </a:r>
          </a:p>
          <a:p>
            <a:pPr lvl="1"/>
            <a:r>
              <a:rPr lang="en-US" dirty="0"/>
              <a:t> </a:t>
            </a:r>
            <a:r>
              <a:rPr lang="en-US" dirty="0" smtClean="0"/>
              <a:t>Steps to completely deliver functionality</a:t>
            </a:r>
          </a:p>
          <a:p>
            <a:pPr lvl="1"/>
            <a:r>
              <a:rPr lang="en-US" dirty="0" smtClean="0"/>
              <a:t>Cross discipline as</a:t>
            </a:r>
            <a:r>
              <a:rPr lang="en-US" baseline="0" dirty="0" smtClean="0"/>
              <a:t> needed</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Grooming</a:t>
            </a:r>
            <a:endParaRPr lang="en-US" dirty="0"/>
          </a:p>
        </p:txBody>
      </p:sp>
      <p:sp>
        <p:nvSpPr>
          <p:cNvPr id="3" name="Content Placeholder 2"/>
          <p:cNvSpPr>
            <a:spLocks noGrp="1"/>
          </p:cNvSpPr>
          <p:nvPr>
            <p:ph idx="1"/>
          </p:nvPr>
        </p:nvSpPr>
        <p:spPr/>
        <p:txBody>
          <a:bodyPr/>
          <a:lstStyle/>
          <a:p>
            <a:r>
              <a:rPr lang="en-US" dirty="0" smtClean="0"/>
              <a:t>This is the process of reviewing the stories as they develop. </a:t>
            </a:r>
          </a:p>
          <a:p>
            <a:r>
              <a:rPr lang="en-US" dirty="0" smtClean="0"/>
              <a:t>Everyone has the opportunity to clarify story intent. </a:t>
            </a:r>
          </a:p>
          <a:p>
            <a:r>
              <a:rPr lang="en-US" dirty="0" smtClean="0"/>
              <a:t>Allows every to develop an </a:t>
            </a:r>
            <a:r>
              <a:rPr lang="en-US" smtClean="0"/>
              <a:t>common understanding. </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Story Part Ownership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Story</a:t>
            </a:r>
            <a:r>
              <a:rPr lang="en-US" baseline="0" dirty="0" smtClean="0"/>
              <a:t> statement</a:t>
            </a:r>
            <a:r>
              <a:rPr lang="en-US" dirty="0" smtClean="0"/>
              <a:t> / Acceptance Criteria- Business Analyst</a:t>
            </a:r>
          </a:p>
          <a:p>
            <a:pPr lvl="1"/>
            <a:r>
              <a:rPr lang="en-US" dirty="0" smtClean="0"/>
              <a:t>Should be treated as a</a:t>
            </a:r>
            <a:r>
              <a:rPr lang="en-US" baseline="0" dirty="0" smtClean="0"/>
              <a:t> developer treats source code. </a:t>
            </a:r>
          </a:p>
          <a:p>
            <a:pPr lvl="1"/>
            <a:r>
              <a:rPr lang="en-US" baseline="0" dirty="0" smtClean="0"/>
              <a:t>Represents a contract with the user, and should not substantially change.</a:t>
            </a:r>
          </a:p>
          <a:p>
            <a:r>
              <a:rPr lang="en-US" baseline="0" dirty="0" smtClean="0"/>
              <a:t>Acceptance criteria</a:t>
            </a:r>
            <a:r>
              <a:rPr lang="en-US" dirty="0" smtClean="0"/>
              <a:t> - Quality Assurance</a:t>
            </a:r>
          </a:p>
          <a:p>
            <a:pPr lvl="1"/>
            <a:r>
              <a:rPr lang="en-US" baseline="0" dirty="0" smtClean="0"/>
              <a:t> Add and test cases </a:t>
            </a:r>
          </a:p>
          <a:p>
            <a:pPr lvl="0"/>
            <a:r>
              <a:rPr lang="en-US" baseline="0" dirty="0" smtClean="0"/>
              <a:t>Development Tasks</a:t>
            </a:r>
            <a:r>
              <a:rPr lang="en-US" dirty="0" smtClean="0"/>
              <a:t> – Developer</a:t>
            </a:r>
          </a:p>
          <a:p>
            <a:pPr lvl="1"/>
            <a:r>
              <a:rPr lang="en-US" dirty="0"/>
              <a:t> </a:t>
            </a:r>
            <a:r>
              <a:rPr lang="en-US" dirty="0" smtClean="0"/>
              <a:t>Steps to completely deliver functionality</a:t>
            </a:r>
          </a:p>
          <a:p>
            <a:pPr lvl="1"/>
            <a:r>
              <a:rPr lang="en-US" dirty="0" smtClean="0"/>
              <a:t>Estimate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Orchestrating</a:t>
            </a:r>
            <a:r>
              <a:rPr lang="en-US" baseline="0" dirty="0" smtClean="0"/>
              <a:t> Collaboration</a:t>
            </a:r>
            <a:endParaRPr lang="en-US" dirty="0"/>
          </a:p>
        </p:txBody>
      </p:sp>
      <p:sp>
        <p:nvSpPr>
          <p:cNvPr id="4" name="Oval 3"/>
          <p:cNvSpPr/>
          <p:nvPr/>
        </p:nvSpPr>
        <p:spPr>
          <a:xfrm>
            <a:off x="0" y="1447800"/>
            <a:ext cx="9083161" cy="541020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429000" y="1600200"/>
            <a:ext cx="2209800" cy="1371600"/>
          </a:xfrm>
          <a:prstGeom prst="ellipse">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Statement</a:t>
            </a:r>
          </a:p>
          <a:p>
            <a:pPr algn="ctr"/>
            <a:r>
              <a:rPr lang="en-US" sz="1600" dirty="0" smtClean="0"/>
              <a:t>Owner Business Analyst</a:t>
            </a:r>
            <a:endParaRPr lang="en-US" sz="1600" dirty="0"/>
          </a:p>
        </p:txBody>
      </p:sp>
      <p:sp>
        <p:nvSpPr>
          <p:cNvPr id="6" name="Oval 5"/>
          <p:cNvSpPr/>
          <p:nvPr/>
        </p:nvSpPr>
        <p:spPr>
          <a:xfrm>
            <a:off x="6172200" y="4648200"/>
            <a:ext cx="2209800" cy="1371600"/>
          </a:xfrm>
          <a:prstGeom prst="ellipse">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Tasks </a:t>
            </a:r>
          </a:p>
          <a:p>
            <a:pPr algn="ctr"/>
            <a:r>
              <a:rPr lang="en-US" dirty="0"/>
              <a:t>Owner Developer</a:t>
            </a:r>
          </a:p>
        </p:txBody>
      </p:sp>
      <p:sp>
        <p:nvSpPr>
          <p:cNvPr id="7" name="Oval 6"/>
          <p:cNvSpPr/>
          <p:nvPr/>
        </p:nvSpPr>
        <p:spPr>
          <a:xfrm>
            <a:off x="990600" y="4648200"/>
            <a:ext cx="2209800" cy="1371600"/>
          </a:xfrm>
          <a:prstGeom prst="ellipse">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Test Cases</a:t>
            </a:r>
            <a:endParaRPr lang="en-US" dirty="0"/>
          </a:p>
          <a:p>
            <a:pPr algn="ctr"/>
            <a:r>
              <a:rPr lang="en-US" dirty="0"/>
              <a:t>Owner Quality Assurance</a:t>
            </a:r>
          </a:p>
        </p:txBody>
      </p:sp>
      <p:sp>
        <p:nvSpPr>
          <p:cNvPr id="13" name="Left-Right Arrow 12"/>
          <p:cNvSpPr/>
          <p:nvPr/>
        </p:nvSpPr>
        <p:spPr>
          <a:xfrm rot="3156914">
            <a:off x="4930108" y="3155381"/>
            <a:ext cx="2392721" cy="1092300"/>
          </a:xfrm>
          <a:prstGeom prst="leftRightArrow">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Trust Respect Commitment</a:t>
            </a:r>
            <a:endParaRPr lang="en-US" dirty="0"/>
          </a:p>
        </p:txBody>
      </p:sp>
      <p:sp>
        <p:nvSpPr>
          <p:cNvPr id="15" name="Left-Right Arrow 14"/>
          <p:cNvSpPr/>
          <p:nvPr/>
        </p:nvSpPr>
        <p:spPr>
          <a:xfrm rot="18085713">
            <a:off x="1828832" y="3101360"/>
            <a:ext cx="2392403" cy="1092300"/>
          </a:xfrm>
          <a:prstGeom prst="leftRightArrow">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Trust Respect Commitment</a:t>
            </a:r>
            <a:endParaRPr lang="en-US" dirty="0"/>
          </a:p>
        </p:txBody>
      </p:sp>
      <p:sp>
        <p:nvSpPr>
          <p:cNvPr id="16" name="Left-Right Arrow 15"/>
          <p:cNvSpPr/>
          <p:nvPr/>
        </p:nvSpPr>
        <p:spPr>
          <a:xfrm>
            <a:off x="3200400" y="4800600"/>
            <a:ext cx="2971800" cy="1092300"/>
          </a:xfrm>
          <a:prstGeom prst="leftRightArrow">
            <a:avLst/>
          </a:prstGeom>
          <a:gradFill flip="none" rotWithShape="1">
            <a:gsLst>
              <a:gs pos="0">
                <a:srgbClr val="D6B19C"/>
              </a:gs>
              <a:gs pos="30000">
                <a:srgbClr val="D49E6C"/>
              </a:gs>
              <a:gs pos="70000">
                <a:srgbClr val="A65528"/>
              </a:gs>
              <a:gs pos="100000">
                <a:srgbClr val="663012"/>
              </a:gs>
            </a:gsLst>
            <a:lin ang="27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Trust Respect Commitment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167</TotalTime>
  <Words>448</Words>
  <Application>Microsoft Office PowerPoint</Application>
  <PresentationFormat>On-screen Show (4:3)</PresentationFormat>
  <Paragraphs>82</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Module</vt:lpstr>
      <vt:lpstr>Using User Stories for Collaboration </vt:lpstr>
      <vt:lpstr>What is Collaboration</vt:lpstr>
      <vt:lpstr>Why Collaborate</vt:lpstr>
      <vt:lpstr>What does it take to collaborate</vt:lpstr>
      <vt:lpstr>What is a Story</vt:lpstr>
      <vt:lpstr>Investigating Story Parts</vt:lpstr>
      <vt:lpstr>Story Grooming</vt:lpstr>
      <vt:lpstr>Story Part Ownership</vt:lpstr>
      <vt:lpstr>Orchestrating Collaboration</vt:lpstr>
      <vt:lpstr>Summary</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sfastabend</dc:creator>
  <cp:lastModifiedBy>sfastabend</cp:lastModifiedBy>
  <cp:revision>19</cp:revision>
  <dcterms:created xsi:type="dcterms:W3CDTF">2012-01-19T11:16:09Z</dcterms:created>
  <dcterms:modified xsi:type="dcterms:W3CDTF">2012-01-19T21:40:49Z</dcterms:modified>
</cp:coreProperties>
</file>